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76" r:id="rId8"/>
    <p:sldId id="274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4" d="100"/>
          <a:sy n="124" d="100"/>
        </p:scale>
        <p:origin x="-125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圖片 8"/>
          <p:cNvPicPr>
            <a:picLocks noChangeAspect="1"/>
          </p:cNvPicPr>
          <p:nvPr/>
        </p:nvPicPr>
        <p:blipFill>
          <a:blip r:embed="rId2" cstate="print">
            <a:duotone>
              <a:schemeClr val="bg2"/>
              <a:srgbClr val="FFF1C1"/>
            </a:duotone>
            <a:lum bright="-10000" contrast="-40000"/>
          </a:blip>
          <a:stretch>
            <a:fillRect/>
          </a:stretch>
        </p:blipFill>
        <p:spPr>
          <a:xfrm>
            <a:off x="1" y="5214950"/>
            <a:ext cx="1472173" cy="164305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1214422"/>
            <a:ext cx="7772400" cy="1470025"/>
          </a:xfrm>
        </p:spPr>
        <p:txBody>
          <a:bodyPr/>
          <a:lstStyle>
            <a:lvl1pPr algn="ctr">
              <a:defRPr sz="48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1733" y="2759581"/>
            <a:ext cx="6100534" cy="1740989"/>
          </a:xfrm>
        </p:spPr>
        <p:txBody>
          <a:bodyPr anchor="t"/>
          <a:lstStyle>
            <a:lvl1pPr marL="0" indent="0" algn="ctr">
              <a:buNone/>
              <a:defRPr lang="zh-CN" altLang="en-US" dirty="0"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46772-5F55-41D8-AC58-357000597DF3}" type="datetimeFigureOut">
              <a:rPr lang="zh-TW" altLang="en-US" smtClean="0"/>
              <a:pPr/>
              <a:t>2023/9/16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3949D-D910-4D04-BC20-27A50928419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0" y="0"/>
            <a:ext cx="669600" cy="6858000"/>
          </a:xfrm>
          <a:prstGeom prst="rect">
            <a:avLst/>
          </a:prstGeom>
          <a:blipFill>
            <a:blip r:embed="rId2" cstate="print">
              <a:alphaModFix amt="40000"/>
            </a:blip>
            <a:tile tx="0" ty="0" sx="50000" sy="50000" flip="x" algn="tl"/>
          </a:blip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1500176"/>
            <a:ext cx="8229600" cy="4714907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46772-5F55-41D8-AC58-357000597DF3}" type="datetimeFigureOut">
              <a:rPr lang="zh-TW" altLang="en-US" smtClean="0"/>
              <a:pPr/>
              <a:t>2023/9/16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3949D-D910-4D04-BC20-27A509284192}" type="slidenum">
              <a:rPr lang="zh-TW" altLang="en-US" smtClean="0"/>
              <a:pPr/>
              <a:t>‹#›</a:t>
            </a:fld>
            <a:endParaRPr lang="zh-TW" altLang="en-US"/>
          </a:p>
        </p:txBody>
      </p:sp>
      <p:pic>
        <p:nvPicPr>
          <p:cNvPr id="8" name="圖片 7"/>
          <p:cNvPicPr>
            <a:picLocks noChangeAspect="1"/>
          </p:cNvPicPr>
          <p:nvPr/>
        </p:nvPicPr>
        <p:blipFill>
          <a:blip r:embed="rId3" cstate="print">
            <a:duotone>
              <a:schemeClr val="bg2"/>
              <a:srgbClr val="FFF1C1"/>
            </a:duotone>
          </a:blip>
          <a:stretch>
            <a:fillRect/>
          </a:stretch>
        </p:blipFill>
        <p:spPr>
          <a:xfrm>
            <a:off x="8135907" y="0"/>
            <a:ext cx="1008093" cy="142873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0" y="0"/>
            <a:ext cx="669600" cy="6858000"/>
          </a:xfrm>
          <a:prstGeom prst="rect">
            <a:avLst/>
          </a:prstGeom>
          <a:blipFill>
            <a:blip r:embed="rId2" cstate="print">
              <a:alphaModFix amt="40000"/>
            </a:blip>
            <a:tile tx="0" ty="0" sx="50000" sy="50000" flip="x" algn="tl"/>
          </a:blip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7286644" y="274638"/>
            <a:ext cx="1400156" cy="5940444"/>
          </a:xfrm>
        </p:spPr>
        <p:txBody>
          <a:bodyPr vert="eaVert"/>
          <a:lstStyle>
            <a:lvl1pPr algn="ctr">
              <a:defRPr>
                <a:effectLst>
                  <a:outerShdw dist="50800" dir="18900000" algn="tl" rotWithShape="0">
                    <a:srgbClr val="000000">
                      <a:alpha val="75000"/>
                    </a:srgb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758006" cy="59404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46772-5F55-41D8-AC58-357000597DF3}" type="datetimeFigureOut">
              <a:rPr lang="zh-TW" altLang="en-US" smtClean="0"/>
              <a:pPr/>
              <a:t>2023/9/16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3949D-D910-4D04-BC20-27A509284192}" type="slidenum">
              <a:rPr lang="zh-TW" altLang="en-US" smtClean="0"/>
              <a:pPr/>
              <a:t>‹#›</a:t>
            </a:fld>
            <a:endParaRPr lang="zh-TW" altLang="en-US"/>
          </a:p>
        </p:txBody>
      </p:sp>
      <p:pic>
        <p:nvPicPr>
          <p:cNvPr id="8" name="圖片 7"/>
          <p:cNvPicPr>
            <a:picLocks noChangeAspect="1"/>
          </p:cNvPicPr>
          <p:nvPr/>
        </p:nvPicPr>
        <p:blipFill>
          <a:blip r:embed="rId3" cstate="print">
            <a:duotone>
              <a:schemeClr val="bg2"/>
              <a:srgbClr val="FFF1C1"/>
            </a:duotone>
          </a:blip>
          <a:stretch>
            <a:fillRect/>
          </a:stretch>
        </p:blipFill>
        <p:spPr>
          <a:xfrm>
            <a:off x="8135907" y="0"/>
            <a:ext cx="1008093" cy="142873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0" y="0"/>
            <a:ext cx="669600" cy="6858000"/>
          </a:xfrm>
          <a:prstGeom prst="rect">
            <a:avLst/>
          </a:prstGeom>
          <a:blipFill>
            <a:blip r:embed="rId2" cstate="print">
              <a:alphaModFix amt="40000"/>
            </a:blip>
            <a:tile tx="0" ty="0" sx="50000" sy="50000" flip="x" algn="tl"/>
          </a:blip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46772-5F55-41D8-AC58-357000597DF3}" type="datetimeFigureOut">
              <a:rPr lang="zh-TW" altLang="en-US" smtClean="0"/>
              <a:pPr/>
              <a:t>2023/9/16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3949D-D910-4D04-BC20-27A509284192}" type="slidenum">
              <a:rPr lang="zh-TW" altLang="en-US" smtClean="0"/>
              <a:pPr/>
              <a:t>‹#›</a:t>
            </a:fld>
            <a:endParaRPr lang="zh-TW" altLang="en-US"/>
          </a:p>
        </p:txBody>
      </p:sp>
      <p:pic>
        <p:nvPicPr>
          <p:cNvPr id="8" name="圖片 7"/>
          <p:cNvPicPr>
            <a:picLocks noChangeAspect="1"/>
          </p:cNvPicPr>
          <p:nvPr/>
        </p:nvPicPr>
        <p:blipFill>
          <a:blip r:embed="rId3" cstate="print">
            <a:duotone>
              <a:schemeClr val="bg2"/>
              <a:srgbClr val="FFF1C1"/>
            </a:duotone>
          </a:blip>
          <a:stretch>
            <a:fillRect/>
          </a:stretch>
        </p:blipFill>
        <p:spPr>
          <a:xfrm>
            <a:off x="8135907" y="0"/>
            <a:ext cx="1008093" cy="142873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143369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643182"/>
            <a:ext cx="7772400" cy="1500187"/>
          </a:xfrm>
        </p:spPr>
        <p:txBody>
          <a:bodyPr anchor="b"/>
          <a:lstStyle>
            <a:lvl1pPr marL="0" indent="0">
              <a:buNone/>
              <a:defRPr lang="zh-CN" altLang="en-US" sz="2800" smtClean="0">
                <a:effectLst/>
              </a:defRPr>
            </a:lvl1pPr>
            <a:lvl2pPr marL="457200" indent="0">
              <a:buNone/>
              <a:defRPr lang="zh-CN" altLang="en-US" sz="2400" smtClean="0">
                <a:effectLst/>
              </a:defRPr>
            </a:lvl2pPr>
            <a:lvl3pPr marL="914400" indent="0">
              <a:buNone/>
              <a:defRPr lang="zh-CN" altLang="en-US" sz="2000" smtClean="0">
                <a:effectLst/>
              </a:defRPr>
            </a:lvl3pPr>
            <a:lvl4pPr marL="1371600" indent="0">
              <a:buNone/>
              <a:defRPr lang="zh-CN" altLang="en-US" sz="1600" smtClean="0">
                <a:effectLst/>
              </a:defRPr>
            </a:lvl4pPr>
            <a:lvl5pPr marL="1828800" indent="0">
              <a:buNone/>
              <a:defRPr lang="zh-CN" altLang="en-US" sz="1400" dirty="0" smtClean="0">
                <a:effectLst/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46772-5F55-41D8-AC58-357000597DF3}" type="datetimeFigureOut">
              <a:rPr lang="zh-TW" altLang="en-US" smtClean="0"/>
              <a:pPr/>
              <a:t>2023/9/16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3949D-D910-4D04-BC20-27A509284192}" type="slidenum">
              <a:rPr lang="zh-TW" altLang="en-US" smtClean="0"/>
              <a:pPr/>
              <a:t>‹#›</a:t>
            </a:fld>
            <a:endParaRPr lang="zh-TW" altLang="en-US"/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2" cstate="print">
            <a:duotone>
              <a:schemeClr val="bg2"/>
              <a:srgbClr val="FFF1C1"/>
            </a:duotone>
            <a:lum bright="-10000" contrast="-30000"/>
          </a:blip>
          <a:stretch>
            <a:fillRect/>
          </a:stretch>
        </p:blipFill>
        <p:spPr>
          <a:xfrm>
            <a:off x="7480636" y="0"/>
            <a:ext cx="1663364" cy="2357430"/>
          </a:xfrm>
          <a:prstGeom prst="rect">
            <a:avLst/>
          </a:prstGeom>
          <a:noFill/>
          <a:ln>
            <a:noFill/>
          </a:ln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0" y="0"/>
            <a:ext cx="655200" cy="6858000"/>
          </a:xfrm>
          <a:prstGeom prst="rect">
            <a:avLst/>
          </a:prstGeom>
          <a:blipFill>
            <a:blip r:embed="rId2" cstate="print">
              <a:alphaModFix amt="40000"/>
            </a:blip>
            <a:tile tx="0" ty="0" sx="50000" sy="50000" flip="x" algn="tl"/>
          </a:blip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46772-5F55-41D8-AC58-357000597DF3}" type="datetimeFigureOut">
              <a:rPr lang="zh-TW" altLang="en-US" smtClean="0"/>
              <a:pPr/>
              <a:t>2023/9/16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3949D-D910-4D04-BC20-27A509284192}" type="slidenum">
              <a:rPr lang="zh-TW" altLang="en-US" smtClean="0"/>
              <a:pPr/>
              <a:t>‹#›</a:t>
            </a:fld>
            <a:endParaRPr lang="zh-TW" altLang="en-US"/>
          </a:p>
        </p:txBody>
      </p:sp>
      <p:pic>
        <p:nvPicPr>
          <p:cNvPr id="9" name="圖片 8"/>
          <p:cNvPicPr>
            <a:picLocks noChangeAspect="1"/>
          </p:cNvPicPr>
          <p:nvPr/>
        </p:nvPicPr>
        <p:blipFill>
          <a:blip r:embed="rId3" cstate="print">
            <a:duotone>
              <a:schemeClr val="bg2"/>
              <a:srgbClr val="FFF1C1"/>
            </a:duotone>
          </a:blip>
          <a:stretch>
            <a:fillRect/>
          </a:stretch>
        </p:blipFill>
        <p:spPr>
          <a:xfrm>
            <a:off x="8135907" y="0"/>
            <a:ext cx="1008093" cy="142873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>
          <a:xfrm>
            <a:off x="0" y="0"/>
            <a:ext cx="640800" cy="6858000"/>
          </a:xfrm>
          <a:prstGeom prst="rect">
            <a:avLst/>
          </a:prstGeom>
          <a:blipFill>
            <a:blip r:embed="rId2" cstate="print">
              <a:alphaModFix amt="40000"/>
            </a:blip>
            <a:tile tx="0" ty="0" sx="50000" sy="50000" flip="x" algn="tl"/>
          </a:blip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46772-5F55-41D8-AC58-357000597DF3}" type="datetimeFigureOut">
              <a:rPr lang="zh-TW" altLang="en-US" smtClean="0"/>
              <a:pPr/>
              <a:t>2023/9/16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3949D-D910-4D04-BC20-27A509284192}" type="slidenum">
              <a:rPr lang="zh-TW" altLang="en-US" smtClean="0"/>
              <a:pPr/>
              <a:t>‹#›</a:t>
            </a:fld>
            <a:endParaRPr lang="zh-TW" altLang="en-US"/>
          </a:p>
        </p:txBody>
      </p:sp>
      <p:pic>
        <p:nvPicPr>
          <p:cNvPr id="11" name="圖片 10"/>
          <p:cNvPicPr>
            <a:picLocks noChangeAspect="1"/>
          </p:cNvPicPr>
          <p:nvPr/>
        </p:nvPicPr>
        <p:blipFill>
          <a:blip r:embed="rId3" cstate="print">
            <a:duotone>
              <a:schemeClr val="bg2"/>
              <a:srgbClr val="FFF1C1"/>
            </a:duotone>
          </a:blip>
          <a:stretch>
            <a:fillRect/>
          </a:stretch>
        </p:blipFill>
        <p:spPr>
          <a:xfrm>
            <a:off x="8135907" y="0"/>
            <a:ext cx="1008093" cy="142873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0" y="0"/>
            <a:ext cx="669600" cy="6858000"/>
          </a:xfrm>
          <a:prstGeom prst="rect">
            <a:avLst/>
          </a:prstGeom>
          <a:blipFill>
            <a:blip r:embed="rId2" cstate="print">
              <a:alphaModFix amt="40000"/>
            </a:blip>
            <a:tile tx="0" ty="0" sx="50000" sy="50000" flip="x" algn="tl"/>
          </a:blip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46772-5F55-41D8-AC58-357000597DF3}" type="datetimeFigureOut">
              <a:rPr lang="zh-TW" altLang="en-US" smtClean="0"/>
              <a:pPr/>
              <a:t>2023/9/16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3949D-D910-4D04-BC20-27A509284192}" type="slidenum">
              <a:rPr lang="zh-TW" altLang="en-US" smtClean="0"/>
              <a:pPr/>
              <a:t>‹#›</a:t>
            </a:fld>
            <a:endParaRPr lang="zh-TW" altLang="en-US"/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3" cstate="print">
            <a:duotone>
              <a:schemeClr val="bg2"/>
              <a:srgbClr val="FFF1C1"/>
            </a:duotone>
          </a:blip>
          <a:stretch>
            <a:fillRect/>
          </a:stretch>
        </p:blipFill>
        <p:spPr>
          <a:xfrm>
            <a:off x="8135907" y="0"/>
            <a:ext cx="1008093" cy="142873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0" y="0"/>
            <a:ext cx="669600" cy="6858000"/>
          </a:xfrm>
          <a:prstGeom prst="rect">
            <a:avLst/>
          </a:prstGeom>
          <a:blipFill>
            <a:blip r:embed="rId2" cstate="print">
              <a:alphaModFix amt="40000"/>
            </a:blip>
            <a:tile tx="0" ty="0" sx="50000" sy="50000" flip="x" algn="tl"/>
          </a:blip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46772-5F55-41D8-AC58-357000597DF3}" type="datetimeFigureOut">
              <a:rPr lang="zh-TW" altLang="en-US" smtClean="0"/>
              <a:pPr/>
              <a:t>2023/9/16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3949D-D910-4D04-BC20-27A509284192}" type="slidenum">
              <a:rPr lang="zh-TW" altLang="en-US" smtClean="0"/>
              <a:pPr/>
              <a:t>‹#›</a:t>
            </a:fld>
            <a:endParaRPr lang="zh-TW" altLang="en-US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3" cstate="print">
            <a:duotone>
              <a:schemeClr val="bg2"/>
              <a:srgbClr val="FFF1C1"/>
            </a:duotone>
          </a:blip>
          <a:stretch>
            <a:fillRect/>
          </a:stretch>
        </p:blipFill>
        <p:spPr>
          <a:xfrm>
            <a:off x="8135907" y="0"/>
            <a:ext cx="1008093" cy="142873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0" y="0"/>
            <a:ext cx="673200" cy="6858000"/>
          </a:xfrm>
          <a:prstGeom prst="rect">
            <a:avLst/>
          </a:prstGeom>
          <a:blipFill>
            <a:blip r:embed="rId2" cstate="print">
              <a:alphaModFix amt="40000"/>
            </a:blip>
            <a:tile tx="0" ty="0" sx="50000" sy="50000" flip="x" algn="tl"/>
          </a:blip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1175" y="5357826"/>
            <a:ext cx="8226225" cy="768028"/>
          </a:xfrm>
        </p:spPr>
        <p:txBody>
          <a:bodyPr anchor="ctr"/>
          <a:lstStyle>
            <a:lvl1pPr algn="ctr">
              <a:defRPr lang="zh-CN" altLang="en-US" sz="3600" b="0" kern="1200" spc="50" dirty="0">
                <a:ln w="12700">
                  <a:noFill/>
                  <a:prstDash val="solid"/>
                </a:ln>
                <a:solidFill>
                  <a:schemeClr val="accent4"/>
                </a:solidFill>
                <a:effectLst>
                  <a:outerShdw blurRad="38100" dist="20320" dir="2700000" algn="tl" rotWithShape="0">
                    <a:srgbClr val="000000">
                      <a:alpha val="7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0382" y="428604"/>
            <a:ext cx="5111750" cy="48577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679086" y="1357298"/>
            <a:ext cx="3008313" cy="392909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46772-5F55-41D8-AC58-357000597DF3}" type="datetimeFigureOut">
              <a:rPr lang="zh-TW" altLang="en-US" smtClean="0"/>
              <a:pPr/>
              <a:t>2023/9/16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3949D-D910-4D04-BC20-27A509284192}" type="slidenum">
              <a:rPr lang="zh-TW" altLang="en-US" smtClean="0"/>
              <a:pPr/>
              <a:t>‹#›</a:t>
            </a:fld>
            <a:endParaRPr lang="zh-TW" altLang="en-US"/>
          </a:p>
        </p:txBody>
      </p:sp>
      <p:pic>
        <p:nvPicPr>
          <p:cNvPr id="9" name="圖片 8"/>
          <p:cNvPicPr>
            <a:picLocks noChangeAspect="1"/>
          </p:cNvPicPr>
          <p:nvPr/>
        </p:nvPicPr>
        <p:blipFill>
          <a:blip r:embed="rId3" cstate="print">
            <a:duotone>
              <a:schemeClr val="bg2"/>
              <a:srgbClr val="FFF1C1"/>
            </a:duotone>
          </a:blip>
          <a:stretch>
            <a:fillRect/>
          </a:stretch>
        </p:blipFill>
        <p:spPr>
          <a:xfrm>
            <a:off x="8135907" y="0"/>
            <a:ext cx="1008093" cy="142873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0" y="0"/>
            <a:ext cx="669600" cy="6858000"/>
          </a:xfrm>
          <a:prstGeom prst="rect">
            <a:avLst/>
          </a:prstGeom>
          <a:blipFill>
            <a:blip r:embed="rId2" cstate="print">
              <a:alphaModFix amt="40000"/>
            </a:blip>
            <a:tile tx="0" ty="0" sx="50000" sy="50000" flip="x" algn="tl"/>
          </a:blip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95298" y="214290"/>
            <a:ext cx="7448602" cy="781052"/>
          </a:xfrm>
        </p:spPr>
        <p:txBody>
          <a:bodyPr anchor="ctr"/>
          <a:lstStyle>
            <a:lvl1pPr algn="ctr" rtl="0">
              <a:spcBef>
                <a:spcPct val="0"/>
              </a:spcBef>
              <a:buNone/>
              <a:defRPr sz="3600" b="0" kern="1200" spc="50">
                <a:ln w="12700">
                  <a:noFill/>
                  <a:prstDash val="solid"/>
                </a:ln>
                <a:solidFill>
                  <a:schemeClr val="accent4"/>
                </a:solidFill>
                <a:effectLst>
                  <a:outerShdw blurRad="38100" dist="20320" dir="2700000" algn="tl" rotWithShape="0">
                    <a:srgbClr val="000000">
                      <a:alpha val="7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681015" y="1000108"/>
            <a:ext cx="7452360" cy="5214974"/>
          </a:xfrm>
          <a:prstGeom prst="snip2DiagRect">
            <a:avLst>
              <a:gd name="adj1" fmla="val 0"/>
              <a:gd name="adj2" fmla="val 17946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0" lang="zh-TW" altLang="en-US" smtClean="0"/>
              <a:t>按一下圖示以新增圖片</a:t>
            </a:r>
            <a:endParaRPr kumimoji="0"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953000" y="6243633"/>
            <a:ext cx="3180375" cy="614367"/>
          </a:xfrm>
        </p:spPr>
        <p:txBody>
          <a:bodyPr anchor="t"/>
          <a:lstStyle>
            <a:lvl1pPr marL="0" indent="0" algn="r">
              <a:buNone/>
              <a:defRPr sz="1400"/>
            </a:lvl1pPr>
            <a:lvl2pPr marL="457200" indent="0" algn="r">
              <a:buNone/>
              <a:defRPr sz="1200"/>
            </a:lvl2pPr>
            <a:lvl3pPr marL="914400" indent="0" algn="r">
              <a:buNone/>
              <a:defRPr sz="1000"/>
            </a:lvl3pPr>
            <a:lvl4pPr marL="1371600" indent="0" algn="r">
              <a:buNone/>
              <a:defRPr sz="900"/>
            </a:lvl4pPr>
            <a:lvl5pPr marL="1828800" indent="0" algn="r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609600" y="6492878"/>
            <a:ext cx="1676384" cy="365125"/>
          </a:xfrm>
        </p:spPr>
        <p:txBody>
          <a:bodyPr/>
          <a:lstStyle/>
          <a:p>
            <a:fld id="{C0E46772-5F55-41D8-AC58-357000597DF3}" type="datetimeFigureOut">
              <a:rPr lang="zh-TW" altLang="en-US" smtClean="0"/>
              <a:pPr/>
              <a:t>2023/9/16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2285984" y="6492876"/>
            <a:ext cx="2643206" cy="365125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683073" y="5347005"/>
            <a:ext cx="871200" cy="871200"/>
          </a:xfrm>
          <a:prstGeom prst="rtTriangle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fld id="{9E13949D-D910-4D04-BC20-27A509284192}" type="slidenum">
              <a:rPr lang="zh-TW" altLang="en-US" smtClean="0"/>
              <a:pPr/>
              <a:t>‹#›</a:t>
            </a:fld>
            <a:endParaRPr lang="zh-TW" altLang="en-US"/>
          </a:p>
        </p:txBody>
      </p:sp>
      <p:pic>
        <p:nvPicPr>
          <p:cNvPr id="9" name="圖片 8"/>
          <p:cNvPicPr>
            <a:picLocks noChangeAspect="1"/>
          </p:cNvPicPr>
          <p:nvPr/>
        </p:nvPicPr>
        <p:blipFill>
          <a:blip r:embed="rId3" cstate="print">
            <a:duotone>
              <a:schemeClr val="bg2"/>
              <a:srgbClr val="FFF1C1"/>
            </a:duotone>
          </a:blip>
          <a:stretch>
            <a:fillRect/>
          </a:stretch>
        </p:blipFill>
        <p:spPr>
          <a:xfrm>
            <a:off x="8135907" y="0"/>
            <a:ext cx="1008093" cy="142873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776000" cy="1143000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matte">
              <a:bevelT w="12700" h="12700"/>
            </a:sp3d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274320" rtlCol="0" anchor="ctr"/>
          <a:lstStyle>
            <a:lvl1pPr algn="l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C0E46772-5F55-41D8-AC58-357000597DF3}" type="datetimeFigureOut">
              <a:rPr lang="zh-TW" altLang="en-US" smtClean="0"/>
              <a:pPr/>
              <a:t>2023/9/16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rtlCol="0" anchor="ctr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45720" tIns="45720" rIns="45720" rtlCol="0" anchor="ctr"/>
          <a:lstStyle>
            <a:lvl1pPr algn="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9E13949D-D910-4D04-BC20-27A50928419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zh-CN" altLang="en-US" sz="4400" b="0" kern="1200" spc="50" dirty="0">
          <a:ln w="12700">
            <a:noFill/>
            <a:prstDash val="solid"/>
          </a:ln>
          <a:solidFill>
            <a:schemeClr val="accent4"/>
          </a:solidFill>
          <a:effectLst>
            <a:outerShdw blurRad="38100" dist="20320" dir="2700000" algn="tl" rotWithShape="0">
              <a:srgbClr val="000000">
                <a:alpha val="70000"/>
              </a:srgbClr>
            </a:outerShdw>
          </a:effectLst>
          <a:latin typeface="+mj-lt"/>
          <a:ea typeface="+mj-ea"/>
          <a:cs typeface="+mj-cs"/>
        </a:defRPr>
      </a:lvl1pPr>
      <a:lvl2pPr eaLnBrk="1" latinLnBrk="0" hangingPunct="1">
        <a:defRPr kumimoji="0">
          <a:solidFill>
            <a:schemeClr val="tx2"/>
          </a:solidFill>
        </a:defRPr>
      </a:lvl2pPr>
      <a:lvl3pPr eaLnBrk="1" latinLnBrk="0" hangingPunct="1">
        <a:defRPr kumimoji="0">
          <a:solidFill>
            <a:schemeClr val="tx2"/>
          </a:solidFill>
        </a:defRPr>
      </a:lvl3pPr>
      <a:lvl4pPr eaLnBrk="1" latinLnBrk="0" hangingPunct="1">
        <a:defRPr kumimoji="0">
          <a:solidFill>
            <a:schemeClr val="tx2"/>
          </a:solidFill>
        </a:defRPr>
      </a:lvl4pPr>
      <a:lvl5pPr eaLnBrk="1" latinLnBrk="0" hangingPunct="1">
        <a:defRPr kumimoji="0">
          <a:solidFill>
            <a:schemeClr val="tx2"/>
          </a:solidFill>
        </a:defRPr>
      </a:lvl5pPr>
      <a:lvl6pPr eaLnBrk="1" latinLnBrk="0" hangingPunct="1">
        <a:defRPr kumimoji="0">
          <a:solidFill>
            <a:schemeClr val="tx2"/>
          </a:solidFill>
        </a:defRPr>
      </a:lvl6pPr>
      <a:lvl7pPr eaLnBrk="1" latinLnBrk="0" hangingPunct="1">
        <a:defRPr kumimoji="0">
          <a:solidFill>
            <a:schemeClr val="tx2"/>
          </a:solidFill>
        </a:defRPr>
      </a:lvl7pPr>
      <a:lvl8pPr eaLnBrk="1" latinLnBrk="0" hangingPunct="1">
        <a:defRPr kumimoji="0">
          <a:solidFill>
            <a:schemeClr val="tx2"/>
          </a:solidFill>
        </a:defRPr>
      </a:lvl8pPr>
      <a:lvl9pPr eaLnBrk="1" latinLnBrk="0" hangingPunct="1">
        <a:defRPr kumimoji="0">
          <a:solidFill>
            <a:schemeClr val="tx2"/>
          </a:solidFill>
        </a:defRPr>
      </a:lvl9pPr>
    </p:titleStyle>
    <p:bodyStyle>
      <a:lvl1pPr marL="342900" indent="-342900" algn="l" rtl="0" eaLnBrk="1" latinLnBrk="0" hangingPunct="1">
        <a:spcBef>
          <a:spcPct val="20000"/>
        </a:spcBef>
        <a:buClr>
          <a:schemeClr val="tx2"/>
        </a:buClr>
        <a:buSzPct val="60000"/>
        <a:buFont typeface="Wingdings 2"/>
        <a:buChar char="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tx2"/>
        </a:buClr>
        <a:buSzPct val="60000"/>
        <a:buFont typeface="Wingdings 2"/>
        <a:buChar char="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tx2"/>
        </a:buClr>
        <a:buSzPct val="60000"/>
        <a:buFont typeface="Wingdings 2"/>
        <a:buChar char="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tx2"/>
        </a:buClr>
        <a:buSzPct val="60000"/>
        <a:buFont typeface="Wingdings 2"/>
        <a:buChar char="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tx2"/>
        </a:buClr>
        <a:buSzPct val="60000"/>
        <a:buFont typeface="Wingdings 2"/>
        <a:buChar char="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476672"/>
            <a:ext cx="7772400" cy="1584177"/>
          </a:xfrm>
        </p:spPr>
        <p:txBody>
          <a:bodyPr>
            <a:normAutofit/>
          </a:bodyPr>
          <a:lstStyle/>
          <a:p>
            <a:r>
              <a:rPr lang="zh-TW" altLang="en-US" sz="6600" dirty="0" smtClean="0">
                <a:latin typeface="標楷體" pitchFamily="65" charset="-120"/>
                <a:ea typeface="標楷體" pitchFamily="65" charset="-120"/>
              </a:rPr>
              <a:t>如何實踐</a:t>
            </a:r>
            <a:r>
              <a:rPr lang="zh-TW" altLang="zh-TW" sz="6600" dirty="0" smtClean="0">
                <a:latin typeface="標楷體" pitchFamily="65" charset="-120"/>
                <a:ea typeface="標楷體" pitchFamily="65" charset="-120"/>
              </a:rPr>
              <a:t>共</a:t>
            </a:r>
            <a:r>
              <a:rPr lang="zh-TW" altLang="zh-TW" sz="6600" dirty="0">
                <a:latin typeface="標楷體" pitchFamily="65" charset="-120"/>
                <a:ea typeface="標楷體" pitchFamily="65" charset="-120"/>
              </a:rPr>
              <a:t>議</a:t>
            </a:r>
            <a:r>
              <a:rPr lang="zh-TW" altLang="zh-TW" sz="6600" dirty="0">
                <a:effectLst/>
                <a:latin typeface="標楷體" pitchFamily="65" charset="-120"/>
                <a:ea typeface="標楷體" pitchFamily="65" charset="-120"/>
              </a:rPr>
              <a:t>同行</a:t>
            </a:r>
            <a:endParaRPr lang="zh-TW" altLang="en-US" sz="66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1733" y="2759581"/>
            <a:ext cx="6100534" cy="3477731"/>
          </a:xfrm>
        </p:spPr>
        <p:txBody>
          <a:bodyPr>
            <a:normAutofit lnSpcReduction="10000"/>
          </a:bodyPr>
          <a:lstStyle/>
          <a:p>
            <a:endParaRPr lang="en-US" altLang="zh-TW" dirty="0"/>
          </a:p>
          <a:p>
            <a:endParaRPr lang="en-US" altLang="zh-TW" dirty="0"/>
          </a:p>
          <a:p>
            <a:endParaRPr lang="en-US" altLang="zh-TW" dirty="0"/>
          </a:p>
          <a:p>
            <a:endParaRPr lang="en-US" altLang="zh-TW" dirty="0"/>
          </a:p>
          <a:p>
            <a:endParaRPr lang="en-US" altLang="zh-TW" dirty="0"/>
          </a:p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夏志誠</a:t>
            </a:r>
          </a:p>
        </p:txBody>
      </p:sp>
      <p:pic>
        <p:nvPicPr>
          <p:cNvPr id="1026" name="Picture 2" descr="The Vademecum for the Synod on Synodality">
            <a:extLst>
              <a:ext uri="{FF2B5EF4-FFF2-40B4-BE49-F238E27FC236}">
                <a16:creationId xmlns:a16="http://schemas.microsoft.com/office/drawing/2014/main" xmlns="" id="{98727061-944D-F590-E7FD-C284B1A7ABC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05887" y="2060849"/>
            <a:ext cx="5898232" cy="31948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5400" dirty="0" smtClean="0">
                <a:latin typeface="標楷體" pitchFamily="65" charset="-120"/>
                <a:ea typeface="標楷體" pitchFamily="65" charset="-120"/>
              </a:rPr>
              <a:t>兩項準備</a:t>
            </a:r>
            <a:endParaRPr lang="zh-TW" altLang="en-US" sz="54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1.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事前了解要交談的議題 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2.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為要交談的內容作祈禱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 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如果我不聆聽聖神，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我不可能分享祂對我說的話。 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pic>
        <p:nvPicPr>
          <p:cNvPr id="4" name="圖片 3" descr="OIP (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64088" y="1628800"/>
            <a:ext cx="3452069" cy="2304256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5400" dirty="0" smtClean="0">
                <a:latin typeface="標楷體" pitchFamily="65" charset="-120"/>
                <a:ea typeface="標楷體" pitchFamily="65" charset="-120"/>
              </a:rPr>
              <a:t>謙遜的聆聽及分享</a:t>
            </a:r>
            <a:endParaRPr lang="zh-TW" altLang="en-US" sz="54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1.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專注的聆聽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	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聖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神會藉他人說話 ，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	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所以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，我要認真、主動的聆聽他人。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2.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在意的分享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	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聖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神會藉自己說話，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	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所以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，我要聆聽自己、覺察聖神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5400" dirty="0" smtClean="0">
                <a:latin typeface="標楷體" pitchFamily="65" charset="-120"/>
                <a:ea typeface="標楷體" pitchFamily="65" charset="-120"/>
              </a:rPr>
              <a:t>具體安排</a:t>
            </a:r>
            <a:endParaRPr lang="zh-TW" altLang="en-US" sz="54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參與者分成小組，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由六至七名來自不同背景的人組成。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這方法大約需時一小時，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並由三輪發言組成。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pic>
        <p:nvPicPr>
          <p:cNvPr id="4" name="圖片 3" descr="people-cartoon-social-group-sharing-youth-png-favpng-4C2Kfz0ikFrVmiaMLqYV7kUFF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706334" y="3573016"/>
            <a:ext cx="4058948" cy="2945212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zh-TW" sz="5400" dirty="0" smtClean="0">
                <a:latin typeface="標楷體" pitchFamily="65" charset="-120"/>
                <a:ea typeface="標楷體" pitchFamily="65" charset="-120"/>
              </a:rPr>
              <a:t>第一輪發言</a:t>
            </a:r>
            <a:endParaRPr lang="zh-TW" altLang="en-US" sz="54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各人在相等的時間內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分享藉祈禱所得到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	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與早前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知道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的反省問題相關的成果。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不設討論時間，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大家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只需專心聆聽，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	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並注意聖神如何在自己內、在說話者內，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	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以及在小組中作用。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接著是靜默，各人應注意自己內在的活動。</a:t>
            </a:r>
          </a:p>
          <a:p>
            <a:endParaRPr lang="zh-TW" altLang="en-US" dirty="0" smtClean="0"/>
          </a:p>
          <a:p>
            <a:endParaRPr lang="zh-TW" alt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zh-TW" sz="5400" dirty="0" smtClean="0">
                <a:latin typeface="標楷體" pitchFamily="65" charset="-120"/>
                <a:ea typeface="標楷體" pitchFamily="65" charset="-120"/>
              </a:rPr>
              <a:t>第二輪發言</a:t>
            </a:r>
            <a:endParaRPr lang="zh-TW" altLang="en-US" sz="54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各人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分享他們在第一輪發言中印象最深的，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以及在靜默時間中觸動他們的想法。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需保持同樣的靈修專注力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；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接著，是另一次靜默時間。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zh-TW" sz="5400" dirty="0" smtClean="0">
                <a:latin typeface="標楷體" pitchFamily="65" charset="-120"/>
                <a:ea typeface="標楷體" pitchFamily="65" charset="-120"/>
              </a:rPr>
              <a:t>第三輪發言</a:t>
            </a:r>
            <a:endParaRPr lang="zh-TW" altLang="en-US" sz="54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參與者反思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前兩輪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在交談中有所共鳴的，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及觸動他們最深的想法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，限時內自由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交談。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新的洞見，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及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未解決的問題也應紀錄下來。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可以自發的感恩祈禱來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作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結束。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每小組應有一位主持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提示時間，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和一位紀錄員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紀錄第三輪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交談的成果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5400" dirty="0" smtClean="0">
                <a:latin typeface="標楷體" pitchFamily="65" charset="-120"/>
                <a:ea typeface="標楷體" pitchFamily="65" charset="-120"/>
              </a:rPr>
              <a:t>時間安排建議</a:t>
            </a:r>
            <a:endParaRPr lang="zh-TW" altLang="en-US" sz="54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以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7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人組為例：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第一輪發言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	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每人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4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分鍾，靜默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分鍾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=30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分鍾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第二輪發言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	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每人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分鍾，靜默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分鍾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=16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分鍾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第三輪發言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	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自由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交談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10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分鍾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endParaRPr lang="zh-TW" alt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5400" dirty="0" smtClean="0">
                <a:latin typeface="標楷體" pitchFamily="65" charset="-120"/>
                <a:ea typeface="標楷體" pitchFamily="65" charset="-120"/>
              </a:rPr>
              <a:t>一般守則</a:t>
            </a:r>
            <a:endParaRPr lang="zh-TW" altLang="en-US" sz="54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1.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聚會前作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準備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靈性及理性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)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2.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開放及認真的心態 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3.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不給予意見 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4.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不中途插嘴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5.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不追問查究 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6.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尊重、慎言、保密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zh-TW" altLang="en-US" sz="5400" dirty="0" smtClean="0">
                <a:latin typeface="標楷體" pitchFamily="65" charset="-120"/>
                <a:ea typeface="標楷體" pitchFamily="65" charset="-120"/>
              </a:rPr>
              <a:t>結語</a:t>
            </a:r>
            <a:r>
              <a:rPr lang="zh-TW" altLang="en-US" sz="5400" dirty="0" smtClean="0">
                <a:latin typeface="標楷體" pitchFamily="65" charset="-120"/>
                <a:ea typeface="標楷體" pitchFamily="65" charset="-120"/>
              </a:rPr>
              <a:t>：學習同行</a:t>
            </a:r>
            <a:endParaRPr lang="zh-TW" altLang="en-US" sz="54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08001" y="1412776"/>
            <a:ext cx="8456487" cy="4844901"/>
          </a:xfrm>
        </p:spPr>
        <p:txBody>
          <a:bodyPr>
            <a:normAutofit/>
          </a:bodyPr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世界主教代表會議所傳達的，是簡單的訊息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：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我們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正在學習一起同行，同坐一桌共分一餅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，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好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使每一個人都能找到自己的位置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每人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都受召參與這旅程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，沒有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人被排除在外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我們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也感到受召喚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，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能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忠信可靠地向所有人宣揚耶穌的福音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	(《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大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洲階段工作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文件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》103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)</a:t>
            </a:r>
            <a:endParaRPr lang="zh-TW" altLang="zh-TW" dirty="0" smtClean="0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zh-TW" sz="5400" dirty="0" smtClean="0">
                <a:effectLst/>
                <a:latin typeface="標楷體" pitchFamily="65" charset="-120"/>
                <a:ea typeface="標楷體" pitchFamily="65" charset="-120"/>
              </a:rPr>
              <a:t>一路</a:t>
            </a:r>
            <a:r>
              <a:rPr lang="zh-TW" altLang="zh-TW" sz="5400" dirty="0">
                <a:effectLst/>
                <a:latin typeface="標楷體" pitchFamily="65" charset="-120"/>
                <a:ea typeface="標楷體" pitchFamily="65" charset="-120"/>
              </a:rPr>
              <a:t>同行的召叫</a:t>
            </a:r>
            <a:endParaRPr lang="zh-TW" altLang="en-US" sz="5400" dirty="0">
              <a:effectLst/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zh-TW" dirty="0">
                <a:latin typeface="標楷體" pitchFamily="65" charset="-120"/>
                <a:ea typeface="標楷體" pitchFamily="65" charset="-120"/>
              </a:rPr>
              <a:t>教會受召在聖神的推動，</a:t>
            </a:r>
            <a:endParaRPr lang="en-US" altLang="zh-TW" dirty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zh-TW" dirty="0">
                <a:latin typeface="標楷體" pitchFamily="65" charset="-120"/>
                <a:ea typeface="標楷體" pitchFamily="65" charset="-120"/>
              </a:rPr>
              <a:t>以聆聽聖言來更新自己。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(《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準備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文件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 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》9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)</a:t>
            </a:r>
          </a:p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以色列！你要聽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：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上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主我們的天主，是唯一的上主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。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申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6:4)</a:t>
            </a:r>
          </a:p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來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，跟隨我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！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瑪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4:19)</a:t>
            </a:r>
            <a:endParaRPr lang="zh-TW" altLang="en-US" dirty="0" smtClean="0">
              <a:latin typeface="標楷體" pitchFamily="65" charset="-120"/>
              <a:ea typeface="標楷體" pitchFamily="65" charset="-120"/>
            </a:endParaRPr>
          </a:p>
          <a:p>
            <a:endParaRPr lang="zh-TW" altLang="en-US" dirty="0"/>
          </a:p>
        </p:txBody>
      </p:sp>
      <p:pic>
        <p:nvPicPr>
          <p:cNvPr id="5" name="圖片 4" descr="maxresdefaul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76056" y="4437112"/>
            <a:ext cx="3712411" cy="2088232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C2F458A-5241-FBF1-6B7D-B6B2C3F618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zh-TW" sz="5400" dirty="0">
                <a:latin typeface="標楷體" pitchFamily="65" charset="-120"/>
                <a:ea typeface="標楷體" pitchFamily="65" charset="-120"/>
              </a:rPr>
              <a:t>教會的未來</a:t>
            </a:r>
            <a:endParaRPr lang="en-US" sz="54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555CD1B-1E47-591D-D5EB-EEDD974EF1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641379"/>
          </a:xfrm>
        </p:spPr>
        <p:txBody>
          <a:bodyPr/>
          <a:lstStyle/>
          <a:p>
            <a:r>
              <a:rPr lang="zh-TW" altLang="zh-TW" dirty="0">
                <a:latin typeface="標楷體" pitchFamily="65" charset="-120"/>
                <a:ea typeface="標楷體" pitchFamily="65" charset="-120"/>
              </a:rPr>
              <a:t>教會有否能力構思一個未來的教會和機制，</a:t>
            </a:r>
            <a:endParaRPr lang="en-US" altLang="zh-TW" dirty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zh-TW" dirty="0">
                <a:latin typeface="標楷體" pitchFamily="65" charset="-120"/>
                <a:ea typeface="標楷體" pitchFamily="65" charset="-120"/>
              </a:rPr>
              <a:t>符合她所領受的</a:t>
            </a:r>
            <a:r>
              <a:rPr lang="zh-TW" altLang="zh-TW" dirty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使命</a:t>
            </a:r>
            <a:r>
              <a:rPr lang="zh-TW" altLang="zh-TW" dirty="0">
                <a:latin typeface="標楷體" pitchFamily="65" charset="-120"/>
                <a:ea typeface="標楷體" pitchFamily="65" charset="-120"/>
              </a:rPr>
              <a:t>，</a:t>
            </a:r>
            <a:endParaRPr lang="en-US" altLang="zh-TW" dirty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zh-TW" dirty="0">
                <a:latin typeface="標楷體" pitchFamily="65" charset="-120"/>
                <a:ea typeface="標楷體" pitchFamily="65" charset="-120"/>
              </a:rPr>
              <a:t>主要視乎它能否有決心主動地</a:t>
            </a:r>
            <a:endParaRPr lang="en-US" altLang="zh-TW" dirty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zh-TW" dirty="0">
                <a:latin typeface="標楷體" pitchFamily="65" charset="-120"/>
                <a:ea typeface="標楷體" pitchFamily="65" charset="-120"/>
              </a:rPr>
              <a:t>展開</a:t>
            </a:r>
            <a:r>
              <a:rPr lang="zh-TW" altLang="zh-TW" dirty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每個人</a:t>
            </a:r>
            <a:r>
              <a:rPr lang="zh-TW" altLang="zh-TW" dirty="0">
                <a:latin typeface="標楷體" pitchFamily="65" charset="-120"/>
                <a:ea typeface="標楷體" pitchFamily="65" charset="-120"/>
              </a:rPr>
              <a:t>都能</a:t>
            </a:r>
            <a:r>
              <a:rPr lang="zh-TW" altLang="zh-TW" dirty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參與</a:t>
            </a:r>
            <a:r>
              <a:rPr lang="zh-TW" altLang="zh-TW" dirty="0">
                <a:latin typeface="標楷體" pitchFamily="65" charset="-120"/>
                <a:ea typeface="標楷體" pitchFamily="65" charset="-120"/>
              </a:rPr>
              <a:t>和給予貢獻的</a:t>
            </a:r>
            <a:endParaRPr lang="en-US" altLang="zh-TW" dirty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zh-TW" dirty="0">
                <a:latin typeface="標楷體" pitchFamily="65" charset="-120"/>
                <a:ea typeface="標楷體" pitchFamily="65" charset="-120"/>
              </a:rPr>
              <a:t>聆聽、交談和團體分辨等的種種過程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	(《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準備文件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》9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)</a:t>
            </a:r>
          </a:p>
          <a:p>
            <a:endParaRPr lang="zh-TW" altLang="zh-TW" dirty="0"/>
          </a:p>
          <a:p>
            <a:endParaRPr lang="en-US" dirty="0"/>
          </a:p>
        </p:txBody>
      </p:sp>
      <p:pic>
        <p:nvPicPr>
          <p:cNvPr id="3074" name="Picture 2" descr="Synodality!">
            <a:extLst>
              <a:ext uri="{FF2B5EF4-FFF2-40B4-BE49-F238E27FC236}">
                <a16:creationId xmlns:a16="http://schemas.microsoft.com/office/drawing/2014/main" xmlns="" id="{C427F870-6FFF-1EFE-C489-946A952B42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499992" y="4583140"/>
            <a:ext cx="3600400" cy="20002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1508699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zh-TW" sz="5400" dirty="0">
                <a:effectLst/>
                <a:latin typeface="標楷體" pitchFamily="65" charset="-120"/>
                <a:ea typeface="標楷體" pitchFamily="65" charset="-120"/>
              </a:rPr>
              <a:t>共融</a:t>
            </a:r>
            <a:endParaRPr lang="zh-TW" altLang="en-US" sz="5400" dirty="0">
              <a:effectLst/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896544"/>
          </a:xfrm>
        </p:spPr>
        <p:txBody>
          <a:bodyPr>
            <a:normAutofit/>
          </a:bodyPr>
          <a:lstStyle/>
          <a:p>
            <a:r>
              <a:rPr lang="zh-TW" altLang="zh-TW" dirty="0">
                <a:latin typeface="標楷體" pitchFamily="65" charset="-120"/>
                <a:ea typeface="標楷體" pitchFamily="65" charset="-120"/>
              </a:rPr>
              <a:t>因著天主慷慨的旨意，</a:t>
            </a:r>
            <a:endParaRPr lang="en-US" altLang="zh-TW" dirty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zh-TW" dirty="0">
                <a:latin typeface="標楷體" pitchFamily="65" charset="-120"/>
                <a:ea typeface="標楷體" pitchFamily="65" charset="-120"/>
              </a:rPr>
              <a:t>祂使我們各民各族的人，</a:t>
            </a:r>
            <a:endParaRPr lang="en-US" altLang="zh-TW" dirty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zh-TW" dirty="0">
                <a:latin typeface="標楷體" pitchFamily="65" charset="-120"/>
                <a:ea typeface="標楷體" pitchFamily="65" charset="-120"/>
              </a:rPr>
              <a:t>透過祂賜給祂子民的盟約，</a:t>
            </a:r>
            <a:endParaRPr lang="en-US" altLang="zh-TW" dirty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zh-TW" dirty="0">
                <a:latin typeface="標楷體" pitchFamily="65" charset="-120"/>
                <a:ea typeface="標楷體" pitchFamily="65" charset="-120"/>
              </a:rPr>
              <a:t>因著同一份信仰而相聚在一起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	(《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手册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》1.4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)</a:t>
            </a:r>
          </a:p>
          <a:p>
            <a:pPr>
              <a:buNone/>
            </a:pPr>
            <a:endParaRPr lang="zh-TW" altLang="zh-TW" dirty="0"/>
          </a:p>
          <a:p>
            <a:endParaRPr lang="zh-TW" altLang="en-US" dirty="0"/>
          </a:p>
        </p:txBody>
      </p:sp>
      <p:pic>
        <p:nvPicPr>
          <p:cNvPr id="4100" name="Picture 4" descr="For a Synodal Church: Communion, Participation, and Mission">
            <a:extLst>
              <a:ext uri="{FF2B5EF4-FFF2-40B4-BE49-F238E27FC236}">
                <a16:creationId xmlns:a16="http://schemas.microsoft.com/office/drawing/2014/main" xmlns="" id="{F1154B3B-0C3C-3DBF-9062-A989D735A47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788024" y="3933056"/>
            <a:ext cx="3467224" cy="26681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zh-TW" sz="5400" dirty="0">
                <a:effectLst/>
                <a:latin typeface="標楷體" pitchFamily="65" charset="-120"/>
                <a:ea typeface="標楷體" pitchFamily="65" charset="-120"/>
              </a:rPr>
              <a:t>參與</a:t>
            </a:r>
            <a:endParaRPr lang="zh-TW" altLang="en-US" sz="5400" dirty="0">
              <a:effectLst/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896544"/>
          </a:xfrm>
        </p:spPr>
        <p:txBody>
          <a:bodyPr>
            <a:normAutofit/>
          </a:bodyPr>
          <a:lstStyle/>
          <a:p>
            <a:r>
              <a:rPr lang="zh-TW" altLang="zh-TW" dirty="0">
                <a:latin typeface="標楷體" pitchFamily="65" charset="-120"/>
                <a:ea typeface="標楷體" pitchFamily="65" charset="-120"/>
              </a:rPr>
              <a:t>整個團體，</a:t>
            </a:r>
            <a:endParaRPr lang="en-US" altLang="zh-TW" dirty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zh-TW" dirty="0">
                <a:latin typeface="標楷體" pitchFamily="65" charset="-120"/>
                <a:ea typeface="標楷體" pitchFamily="65" charset="-120"/>
              </a:rPr>
              <a:t>因著其成員自由而豐富的多元性，</a:t>
            </a:r>
            <a:endParaRPr lang="en-US" altLang="zh-TW" dirty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zh-TW" dirty="0">
                <a:latin typeface="標楷體" pitchFamily="65" charset="-120"/>
                <a:ea typeface="標楷體" pitchFamily="65" charset="-120"/>
              </a:rPr>
              <a:t>蒙召透過一同祈禱、聆聽、分析、</a:t>
            </a:r>
            <a:endParaRPr lang="en-US" altLang="zh-TW" dirty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zh-TW" dirty="0">
                <a:latin typeface="標楷體" pitchFamily="65" charset="-120"/>
                <a:ea typeface="標楷體" pitchFamily="65" charset="-120"/>
              </a:rPr>
              <a:t>對話、辨明，以及提供意見，</a:t>
            </a:r>
            <a:endParaRPr lang="en-US" altLang="zh-TW" dirty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zh-TW" dirty="0">
                <a:latin typeface="標楷體" pitchFamily="65" charset="-120"/>
                <a:ea typeface="標楷體" pitchFamily="65" charset="-120"/>
              </a:rPr>
              <a:t>一起就作盡量符合</a:t>
            </a:r>
            <a:endParaRPr lang="en-US" altLang="zh-TW" dirty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zh-TW" dirty="0">
                <a:latin typeface="標楷體" pitchFamily="65" charset="-120"/>
                <a:ea typeface="標楷體" pitchFamily="65" charset="-120"/>
              </a:rPr>
              <a:t>天主旨意的牧靈決定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dirty="0"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	(《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手册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》1.4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)</a:t>
            </a:r>
          </a:p>
          <a:p>
            <a:endParaRPr lang="en-US" altLang="zh-TW" dirty="0"/>
          </a:p>
        </p:txBody>
      </p:sp>
      <p:pic>
        <p:nvPicPr>
          <p:cNvPr id="4" name="Picture 2" descr="The Latin American Church in Assembly. The challenge of 'Synodality'. -  News &amp; views from emerging countries">
            <a:extLst>
              <a:ext uri="{FF2B5EF4-FFF2-40B4-BE49-F238E27FC236}">
                <a16:creationId xmlns:a16="http://schemas.microsoft.com/office/drawing/2014/main" xmlns="" id="{3CB51C11-A913-E6C0-2558-6105FEC4C1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377461" y="3319901"/>
            <a:ext cx="2309339" cy="32634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zh-TW" sz="5400" dirty="0">
                <a:effectLst/>
                <a:latin typeface="標楷體" pitchFamily="65" charset="-120"/>
                <a:ea typeface="標楷體" pitchFamily="65" charset="-120"/>
              </a:rPr>
              <a:t>使命</a:t>
            </a:r>
            <a:endParaRPr lang="zh-TW" altLang="en-US" sz="5400" dirty="0">
              <a:effectLst/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zh-TW" dirty="0">
                <a:latin typeface="標楷體" pitchFamily="65" charset="-120"/>
                <a:ea typeface="標楷體" pitchFamily="65" charset="-120"/>
              </a:rPr>
              <a:t>教會存在，就是為了福傳。</a:t>
            </a:r>
            <a:endParaRPr lang="en-US" altLang="zh-TW" dirty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zh-TW" dirty="0">
                <a:latin typeface="標楷體" pitchFamily="65" charset="-120"/>
                <a:ea typeface="標楷體" pitchFamily="65" charset="-120"/>
              </a:rPr>
              <a:t>我們萬萬不能只以自己為中心。</a:t>
            </a:r>
            <a:endParaRPr lang="en-US" altLang="zh-TW" dirty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zh-TW" dirty="0">
                <a:latin typeface="標楷體" pitchFamily="65" charset="-120"/>
                <a:ea typeface="標楷體" pitchFamily="65" charset="-120"/>
              </a:rPr>
              <a:t>我們的使命就是在整個人類大家庭當中</a:t>
            </a:r>
            <a:endParaRPr lang="en-US" altLang="zh-TW" dirty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zh-TW" dirty="0">
                <a:latin typeface="標楷體" pitchFamily="65" charset="-120"/>
                <a:ea typeface="標楷體" pitchFamily="65" charset="-120"/>
              </a:rPr>
              <a:t>為天主的愛作見證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	(《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手册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》1.4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)</a:t>
            </a:r>
          </a:p>
          <a:p>
            <a:endParaRPr lang="zh-TW" altLang="zh-TW" dirty="0"/>
          </a:p>
          <a:p>
            <a:endParaRPr lang="zh-TW" altLang="en-US" dirty="0"/>
          </a:p>
        </p:txBody>
      </p:sp>
      <p:pic>
        <p:nvPicPr>
          <p:cNvPr id="5" name="圖片 4" descr="R (3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148064" y="3533800"/>
            <a:ext cx="2952328" cy="2952328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zh-TW" altLang="en-US" sz="5400" dirty="0" smtClean="0">
                <a:latin typeface="標楷體" pitchFamily="65" charset="-120"/>
                <a:ea typeface="標楷體" pitchFamily="65" charset="-120"/>
              </a:rPr>
              <a:t>如何實踐</a:t>
            </a:r>
            <a:r>
              <a:rPr lang="zh-TW" altLang="zh-TW" sz="5400" dirty="0" smtClean="0">
                <a:latin typeface="標楷體" pitchFamily="65" charset="-120"/>
                <a:ea typeface="標楷體" pitchFamily="65" charset="-120"/>
              </a:rPr>
              <a:t>共議</a:t>
            </a:r>
            <a:r>
              <a:rPr lang="zh-TW" altLang="zh-TW" sz="5400" dirty="0" smtClean="0">
                <a:effectLst/>
                <a:latin typeface="標楷體" pitchFamily="65" charset="-120"/>
                <a:ea typeface="標楷體" pitchFamily="65" charset="-120"/>
              </a:rPr>
              <a:t>同行</a:t>
            </a:r>
            <a:r>
              <a:rPr lang="zh-TW" altLang="en-US" sz="5400" dirty="0" smtClean="0">
                <a:effectLst/>
                <a:latin typeface="標楷體" pitchFamily="65" charset="-120"/>
                <a:ea typeface="標楷體" pitchFamily="65" charset="-120"/>
              </a:rPr>
              <a:t>？</a:t>
            </a:r>
            <a:endParaRPr lang="zh-TW" altLang="en-US" sz="54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08001" y="1494845"/>
            <a:ext cx="8456487" cy="4762832"/>
          </a:xfrm>
        </p:spPr>
        <p:txBody>
          <a:bodyPr>
            <a:normAutofit/>
          </a:bodyPr>
          <a:lstStyle/>
          <a:p>
            <a:pPr lvl="0"/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教宗方濟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各邀請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我們投入一個旅程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，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lvl="0"/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共同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建立以共融、參與和使命為特色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的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lvl="0"/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共議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同行的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教會。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lvl="0"/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「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共議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同行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是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一個彼此聆聽的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過程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；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lvl="0"/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我們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作為天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主子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民，若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能做到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彼此聆聽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，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lvl="0"/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將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會聽到聖神的聲音，辨明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祂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所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說的話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。」 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lvl="0">
              <a:buNone/>
            </a:pP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世界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主教代表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會議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50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週年紀念致詞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，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2015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年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)</a:t>
            </a:r>
            <a:endParaRPr lang="zh-TW" altLang="zh-TW" dirty="0" smtClean="0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5400" dirty="0" smtClean="0">
                <a:latin typeface="標楷體" pitchFamily="65" charset="-120"/>
                <a:ea typeface="標楷體" pitchFamily="65" charset="-120"/>
              </a:rPr>
              <a:t>推薦「</a:t>
            </a:r>
            <a:r>
              <a:rPr lang="zh-TW" altLang="en-US" sz="5400" dirty="0" smtClean="0">
                <a:latin typeface="標楷體" pitchFamily="65" charset="-120"/>
                <a:ea typeface="標楷體" pitchFamily="65" charset="-120"/>
              </a:rPr>
              <a:t>靈</a:t>
            </a:r>
            <a:r>
              <a:rPr lang="zh-TW" altLang="en-US" sz="5400" dirty="0" smtClean="0">
                <a:latin typeface="標楷體" pitchFamily="65" charset="-120"/>
                <a:ea typeface="標楷體" pitchFamily="65" charset="-120"/>
              </a:rPr>
              <a:t>修交談」</a:t>
            </a:r>
            <a:endParaRPr lang="zh-TW" altLang="en-US" sz="54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err="1" smtClean="0">
                <a:latin typeface="標楷體" pitchFamily="65" charset="-120"/>
                <a:ea typeface="標楷體" pitchFamily="65" charset="-120"/>
              </a:rPr>
              <a:t>可使用一種與共議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同行</a:t>
            </a:r>
            <a:r>
              <a:rPr lang="en-US" altLang="zh-TW" dirty="0" err="1" smtClean="0">
                <a:latin typeface="標楷體" pitchFamily="65" charset="-120"/>
                <a:ea typeface="標楷體" pitchFamily="65" charset="-120"/>
              </a:rPr>
              <a:t>的原則相呼應的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	</a:t>
            </a:r>
            <a:r>
              <a:rPr lang="en-US" altLang="zh-TW" dirty="0" err="1" smtClean="0">
                <a:latin typeface="標楷體" pitchFamily="65" charset="-120"/>
                <a:ea typeface="標楷體" pitchFamily="65" charset="-120"/>
              </a:rPr>
              <a:t>小組對話的適合方法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。</a:t>
            </a:r>
          </a:p>
          <a:p>
            <a:r>
              <a:rPr lang="en-US" altLang="zh-TW" dirty="0" err="1" smtClean="0">
                <a:latin typeface="標楷體" pitchFamily="65" charset="-120"/>
                <a:ea typeface="標楷體" pitchFamily="65" charset="-120"/>
              </a:rPr>
              <a:t>例如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：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靈</a:t>
            </a:r>
            <a:r>
              <a:rPr lang="en-US" altLang="zh-TW" dirty="0" err="1" smtClean="0">
                <a:latin typeface="標楷體" pitchFamily="65" charset="-120"/>
                <a:ea typeface="標楷體" pitchFamily="65" charset="-120"/>
              </a:rPr>
              <a:t>修交談方式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，</a:t>
            </a:r>
            <a:r>
              <a:rPr lang="en-US" altLang="zh-TW" dirty="0" err="1" smtClean="0">
                <a:latin typeface="標楷體" pitchFamily="65" charset="-120"/>
                <a:ea typeface="標楷體" pitchFamily="65" charset="-120"/>
              </a:rPr>
              <a:t>可促進主動參與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、</a:t>
            </a:r>
          </a:p>
          <a:p>
            <a:pPr>
              <a:buNone/>
            </a:pP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	</a:t>
            </a:r>
            <a:r>
              <a:rPr lang="en-US" altLang="zh-TW" dirty="0" err="1" smtClean="0">
                <a:latin typeface="標楷體" pitchFamily="65" charset="-120"/>
                <a:ea typeface="標楷體" pitchFamily="65" charset="-120"/>
              </a:rPr>
              <a:t>專注聆聽</a:t>
            </a:r>
            <a:r>
              <a:rPr lang="en-US" altLang="zh-TW" dirty="0" err="1" smtClean="0">
                <a:latin typeface="標楷體" pitchFamily="65" charset="-120"/>
                <a:ea typeface="標楷體" pitchFamily="65" charset="-120"/>
              </a:rPr>
              <a:t>、深思發言，</a:t>
            </a:r>
            <a:r>
              <a:rPr lang="en-US" altLang="zh-TW" dirty="0" err="1" smtClean="0">
                <a:latin typeface="標楷體" pitchFamily="65" charset="-120"/>
                <a:ea typeface="標楷體" pitchFamily="65" charset="-120"/>
              </a:rPr>
              <a:t>以及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靈</a:t>
            </a:r>
            <a:r>
              <a:rPr lang="en-US" altLang="zh-TW" dirty="0" err="1" smtClean="0">
                <a:latin typeface="標楷體" pitchFamily="65" charset="-120"/>
                <a:ea typeface="標楷體" pitchFamily="65" charset="-120"/>
              </a:rPr>
              <a:t>修辨明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。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 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	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(《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手册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》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附錄二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 8)</a:t>
            </a:r>
            <a:endParaRPr lang="zh-TW" altLang="zh-TW" dirty="0" smtClean="0">
              <a:latin typeface="標楷體" pitchFamily="65" charset="-120"/>
              <a:ea typeface="標楷體" pitchFamily="65" charset="-120"/>
            </a:endParaRPr>
          </a:p>
          <a:p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pic>
        <p:nvPicPr>
          <p:cNvPr id="4" name="圖片 3" descr="R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716016" y="4077072"/>
            <a:ext cx="3357194" cy="2534682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5400" dirty="0" smtClean="0">
                <a:latin typeface="標楷體" pitchFamily="65" charset="-120"/>
                <a:ea typeface="標楷體" pitchFamily="65" charset="-120"/>
              </a:rPr>
              <a:t>靈修</a:t>
            </a:r>
            <a:r>
              <a:rPr lang="zh-TW" altLang="en-US" sz="5400" dirty="0" smtClean="0">
                <a:latin typeface="標楷體" pitchFamily="65" charset="-120"/>
                <a:ea typeface="標楷體" pitchFamily="65" charset="-120"/>
              </a:rPr>
              <a:t>交談的基礎</a:t>
            </a:r>
            <a:endParaRPr lang="zh-TW" altLang="en-US" sz="54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藉此發現天主在團體中的臨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在；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祂是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主動的、生活的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天主，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在你我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之內，在我們每個人身上工作。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我們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每人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都是天主的一個小詞或字母，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拼在一起，就能表達更豐富的意義，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更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能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發現天主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的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旨意。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pic>
        <p:nvPicPr>
          <p:cNvPr id="4" name="圖片 3" descr="OIP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27784" y="5229200"/>
            <a:ext cx="3866778" cy="1427608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鳳舞九天">
  <a:themeElements>
    <a:clrScheme name="鳳舞九天">
      <a:dk1>
        <a:sysClr val="windowText" lastClr="000000"/>
      </a:dk1>
      <a:lt1>
        <a:sysClr val="window" lastClr="FFFFFF"/>
      </a:lt1>
      <a:dk2>
        <a:srgbClr val="004646"/>
      </a:dk2>
      <a:lt2>
        <a:srgbClr val="E1F0FF"/>
      </a:lt2>
      <a:accent1>
        <a:srgbClr val="50742F"/>
      </a:accent1>
      <a:accent2>
        <a:srgbClr val="268868"/>
      </a:accent2>
      <a:accent3>
        <a:srgbClr val="33BD56"/>
      </a:accent3>
      <a:accent4>
        <a:srgbClr val="4BC5B9"/>
      </a:accent4>
      <a:accent5>
        <a:srgbClr val="3163CA"/>
      </a:accent5>
      <a:accent6>
        <a:srgbClr val="4B14AA"/>
      </a:accent6>
      <a:hlink>
        <a:srgbClr val="D9BE02"/>
      </a:hlink>
      <a:folHlink>
        <a:srgbClr val="F900F9"/>
      </a:folHlink>
    </a:clrScheme>
    <a:fontScheme name="鳳舞九天">
      <a:majorFont>
        <a:latin typeface="Footlight MT Light"/>
        <a:ea typeface=""/>
        <a:cs typeface=""/>
        <a:font script="Jpan" typeface="ＭＳ Ｐゴシック"/>
        <a:font script="Hang" typeface="맑은 고딕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oudy Old Style"/>
        <a:ea typeface=""/>
        <a:cs typeface=""/>
        <a:font script="Jpan" typeface="ＭＳ Ｐ明朝"/>
        <a:font script="Hang" typeface="HY견명조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鳳舞九天">
      <a: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phClr">
                <a:tint val="65000"/>
                <a:satMod val="180000"/>
              </a:schemeClr>
            </a:gs>
            <a:gs pos="50000">
              <a:schemeClr val="phClr">
                <a:tint val="40000"/>
                <a:satMod val="175000"/>
              </a:schemeClr>
            </a:gs>
            <a:gs pos="100000">
              <a:schemeClr val="phClr">
                <a:tint val="65000"/>
                <a:satMod val="180000"/>
              </a:schemeClr>
            </a:gs>
          </a:gsLst>
          <a:lin ang="0" scaled="1"/>
        </a:gradFill>
        <a:gradFill rotWithShape="1">
          <a:gsLst>
            <a:gs pos="0">
              <a:schemeClr val="phClr">
                <a:shade val="38000"/>
                <a:satMod val="150000"/>
              </a:schemeClr>
            </a:gs>
            <a:gs pos="50000">
              <a:schemeClr val="phClr">
                <a:shade val="100000"/>
                <a:satMod val="100000"/>
              </a:schemeClr>
            </a:gs>
            <a:gs pos="100000">
              <a:schemeClr val="phClr">
                <a:shade val="38000"/>
                <a:satMod val="150000"/>
              </a:schemeClr>
            </a:gs>
          </a:gsLst>
          <a:lin ang="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90500" dist="78600" dir="2700000" rotWithShape="0">
              <a:srgbClr val="000000">
                <a:alpha val="35500"/>
              </a:srgbClr>
            </a:outerShdw>
          </a:effectLst>
        </a:effectStyle>
        <a:effectStyle>
          <a:effectLst>
            <a:outerShdw blurRad="190500" dist="78600" dir="2700000" rotWithShape="0">
              <a:srgbClr val="000000">
                <a:alpha val="35500"/>
              </a:srgbClr>
            </a:outerShdw>
          </a:effectLst>
        </a:effectStyle>
        <a:effectStyle>
          <a:effectLst>
            <a:outerShdw blurRad="190500" dist="78600" dir="2700000" rotWithShape="0">
              <a:srgbClr val="000000">
                <a:alpha val="3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00000"/>
              </a:schemeClr>
            </a:gs>
            <a:gs pos="100000">
              <a:schemeClr val="phClr">
                <a:shade val="15000"/>
                <a:satMod val="300000"/>
              </a:schemeClr>
            </a:gs>
          </a:gsLst>
          <a:path path="circle">
            <a:fillToRect l="10000" t="180000" r="1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100000"/>
                <a:shade val="70000"/>
                <a:hueMod val="100000"/>
                <a:satMod val="100000"/>
              </a:schemeClr>
              <a:schemeClr val="phClr">
                <a:tint val="90000"/>
                <a:shade val="100000"/>
                <a:hueMod val="100000"/>
                <a:satMod val="100000"/>
              </a:schemeClr>
            </a:duotone>
          </a:blip>
          <a:tile tx="0" ty="0" sx="50000" sy="5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Phoenix</Template>
  <TotalTime>76</TotalTime>
  <Words>735</Words>
  <Application>Microsoft Office PowerPoint</Application>
  <PresentationFormat>如螢幕大小 (4:3)</PresentationFormat>
  <Paragraphs>121</Paragraphs>
  <Slides>18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18</vt:i4>
      </vt:variant>
    </vt:vector>
  </HeadingPairs>
  <TitlesOfParts>
    <vt:vector size="19" baseType="lpstr">
      <vt:lpstr>鳳舞九天</vt:lpstr>
      <vt:lpstr>如何實踐共議同行</vt:lpstr>
      <vt:lpstr>一路同行的召叫</vt:lpstr>
      <vt:lpstr>教會的未來</vt:lpstr>
      <vt:lpstr>共融</vt:lpstr>
      <vt:lpstr>參與</vt:lpstr>
      <vt:lpstr>使命</vt:lpstr>
      <vt:lpstr>如何實踐共議同行？</vt:lpstr>
      <vt:lpstr>推薦「靈修交談」</vt:lpstr>
      <vt:lpstr>靈修交談的基礎</vt:lpstr>
      <vt:lpstr>兩項準備</vt:lpstr>
      <vt:lpstr>謙遜的聆聽及分享</vt:lpstr>
      <vt:lpstr>具體安排</vt:lpstr>
      <vt:lpstr>第一輪發言</vt:lpstr>
      <vt:lpstr>第二輪發言</vt:lpstr>
      <vt:lpstr>第三輪發言</vt:lpstr>
      <vt:lpstr>時間安排建議</vt:lpstr>
      <vt:lpstr>一般守則</vt:lpstr>
      <vt:lpstr>結語：學習同行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如何實踐共議同行</dc:title>
  <dc:creator>HSS1</dc:creator>
  <cp:lastModifiedBy>HSS1</cp:lastModifiedBy>
  <cp:revision>5</cp:revision>
  <dcterms:created xsi:type="dcterms:W3CDTF">2023-09-16T04:38:29Z</dcterms:created>
  <dcterms:modified xsi:type="dcterms:W3CDTF">2023-09-16T14:43:22Z</dcterms:modified>
</cp:coreProperties>
</file>